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7"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1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3217870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1085398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2878120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D15D75A-494E-4E4B-9141-71D0093582C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0623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3367410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7733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DAA145-6958-4F01-90EA-6EC8F7AE225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3454583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DAA145-6958-4F01-90EA-6EC8F7AE2251}" type="datetimeFigureOut">
              <a:rPr lang="en-US" smtClean="0"/>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5D75A-494E-4E4B-9141-71D0093582C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381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DAA145-6958-4F01-90EA-6EC8F7AE2251}" type="datetimeFigureOut">
              <a:rPr lang="en-US" smtClean="0"/>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5D75A-494E-4E4B-9141-71D0093582C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968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AA145-6958-4F01-90EA-6EC8F7AE2251}"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3527941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AA145-6958-4F01-90EA-6EC8F7AE225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D75A-494E-4E4B-9141-71D0093582C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5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3748580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AA145-6958-4F01-90EA-6EC8F7AE225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1366863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AA145-6958-4F01-90EA-6EC8F7AE225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1413717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1816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066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3357230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1905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347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768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1567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AA145-6958-4F01-90EA-6EC8F7AE2251}" type="datetimeFigureOut">
              <a:rPr lang="en-US" smtClean="0"/>
              <a:t>4/30/2013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75487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DAA145-6958-4F01-90EA-6EC8F7AE225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214409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DAA145-6958-4F01-90EA-6EC8F7AE2251}" type="datetimeFigureOut">
              <a:rPr lang="en-US" smtClean="0"/>
              <a:t>4/30/2013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82805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DAA145-6958-4F01-90EA-6EC8F7AE2251}" type="datetimeFigureOut">
              <a:rPr lang="en-US" smtClean="0"/>
              <a:t>4/30/2013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2716894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AA145-6958-4F01-90EA-6EC8F7AE2251}" type="datetimeFigureOut">
              <a:rPr lang="en-US" smtClean="0"/>
              <a:t>4/30/2013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39847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AA145-6958-4F01-90EA-6EC8F7AE225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182308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AA145-6958-4F01-90EA-6EC8F7AE2251}" type="datetimeFigureOut">
              <a:rPr lang="en-US" smtClean="0"/>
              <a:t>4/30/2013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15D75A-494E-4E4B-9141-71D0093582CB}" type="slidenum">
              <a:rPr lang="en-US" smtClean="0"/>
              <a:t>‹#›</a:t>
            </a:fld>
            <a:endParaRPr lang="en-US"/>
          </a:p>
        </p:txBody>
      </p:sp>
    </p:spTree>
    <p:extLst>
      <p:ext uri="{BB962C8B-B14F-4D97-AF65-F5344CB8AC3E}">
        <p14:creationId xmlns:p14="http://schemas.microsoft.com/office/powerpoint/2010/main" val="24346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AA145-6958-4F01-90EA-6EC8F7AE2251}" type="datetimeFigureOut">
              <a:rPr lang="en-US" smtClean="0"/>
              <a:t>4/30/2013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15D75A-494E-4E4B-9141-71D0093582CB}" type="slidenum">
              <a:rPr lang="en-US" smtClean="0"/>
              <a:t>‹#›</a:t>
            </a:fld>
            <a:endParaRPr lang="en-US"/>
          </a:p>
        </p:txBody>
      </p:sp>
    </p:spTree>
    <p:extLst>
      <p:ext uri="{BB962C8B-B14F-4D97-AF65-F5344CB8AC3E}">
        <p14:creationId xmlns:p14="http://schemas.microsoft.com/office/powerpoint/2010/main" val="788528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DAA145-6958-4F01-90EA-6EC8F7AE2251}" type="datetimeFigureOut">
              <a:rPr lang="en-US" smtClean="0"/>
              <a:t>4/30/2013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15D75A-494E-4E4B-9141-71D0093582CB}" type="slidenum">
              <a:rPr lang="en-US" smtClean="0"/>
              <a:t>‹#›</a:t>
            </a:fld>
            <a:endParaRPr lang="en-US"/>
          </a:p>
        </p:txBody>
      </p:sp>
    </p:spTree>
    <p:extLst>
      <p:ext uri="{BB962C8B-B14F-4D97-AF65-F5344CB8AC3E}">
        <p14:creationId xmlns:p14="http://schemas.microsoft.com/office/powerpoint/2010/main" val="1531625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anvas 1"/>
          <p:cNvGrpSpPr/>
          <p:nvPr/>
        </p:nvGrpSpPr>
        <p:grpSpPr>
          <a:xfrm>
            <a:off x="2811780" y="245328"/>
            <a:ext cx="6260465" cy="6021658"/>
            <a:chOff x="0" y="0"/>
            <a:chExt cx="5952490" cy="8258175"/>
          </a:xfrm>
        </p:grpSpPr>
        <p:sp>
          <p:nvSpPr>
            <p:cNvPr id="5" name="Rectangle 4"/>
            <p:cNvSpPr/>
            <p:nvPr/>
          </p:nvSpPr>
          <p:spPr>
            <a:xfrm>
              <a:off x="0" y="0"/>
              <a:ext cx="5952490" cy="8258175"/>
            </a:xfrm>
            <a:prstGeom prst="rect">
              <a:avLst/>
            </a:prstGeo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ln w="76200" cmpd="sng">
              <a:solidFill>
                <a:schemeClr val="tx2">
                  <a:lumMod val="60000"/>
                  <a:lumOff val="40000"/>
                </a:schemeClr>
              </a:solidFill>
            </a:ln>
          </p:spPr>
        </p:sp>
        <p:sp>
          <p:nvSpPr>
            <p:cNvPr id="6" name="Cloud 5"/>
            <p:cNvSpPr/>
            <p:nvPr/>
          </p:nvSpPr>
          <p:spPr>
            <a:xfrm>
              <a:off x="265116" y="9525"/>
              <a:ext cx="5313801" cy="2228850"/>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p:cNvPicPr>
              <a:picLocks noChangeAspect="1"/>
            </p:cNvPicPr>
            <p:nvPr/>
          </p:nvPicPr>
          <p:blipFill>
            <a:blip r:embed="rId2"/>
            <a:stretch>
              <a:fillRect/>
            </a:stretch>
          </p:blipFill>
          <p:spPr>
            <a:xfrm>
              <a:off x="1782286" y="228601"/>
              <a:ext cx="2617155" cy="1485900"/>
            </a:xfrm>
            <a:prstGeom prst="rect">
              <a:avLst/>
            </a:prstGeom>
          </p:spPr>
        </p:pic>
        <p:pic>
          <p:nvPicPr>
            <p:cNvPr id="8" name="Picture 7"/>
            <p:cNvPicPr>
              <a:picLocks noChangeAspect="1"/>
            </p:cNvPicPr>
            <p:nvPr/>
          </p:nvPicPr>
          <p:blipFill>
            <a:blip r:embed="rId3"/>
            <a:stretch>
              <a:fillRect/>
            </a:stretch>
          </p:blipFill>
          <p:spPr>
            <a:xfrm>
              <a:off x="152194" y="6118506"/>
              <a:ext cx="5772166" cy="1883396"/>
            </a:xfrm>
            <a:prstGeom prst="rect">
              <a:avLst/>
            </a:prstGeom>
            <a:ln>
              <a:noFill/>
            </a:ln>
            <a:effectLst>
              <a:softEdge rad="112500"/>
            </a:effectLst>
          </p:spPr>
        </p:pic>
        <p:sp>
          <p:nvSpPr>
            <p:cNvPr id="9" name="Text Box 2"/>
            <p:cNvSpPr txBox="1"/>
            <p:nvPr/>
          </p:nvSpPr>
          <p:spPr>
            <a:xfrm>
              <a:off x="537846" y="1105676"/>
              <a:ext cx="4846320" cy="296262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0"/>
                </a:spcAft>
              </a:pPr>
              <a:r>
                <a:rPr lang="en-US" sz="2000" dirty="0">
                  <a:ln w="9525" cap="rnd" cmpd="sng" algn="ctr">
                    <a:solidFill>
                      <a:srgbClr val="000000"/>
                    </a:solidFill>
                    <a:prstDash val="solid"/>
                    <a:bevel/>
                  </a:ln>
                  <a:solidFill>
                    <a:srgbClr val="FFFFFF"/>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200" dirty="0">
                  <a:ln w="9525" cap="rnd" cmpd="sng" algn="ctr">
                    <a:solidFill>
                      <a:srgbClr val="595959"/>
                    </a:solidFill>
                    <a:prstDash val="solid"/>
                    <a:bevel/>
                  </a:ln>
                  <a:solidFill>
                    <a:srgbClr val="FFFFFF"/>
                  </a:solidFill>
                  <a:effectLst/>
                  <a:latin typeface="Bernard MT Condensed" panose="02050806060905020404" pitchFamily="18" charset="0"/>
                  <a:ea typeface="Times New Roman" panose="02020603050405020304" pitchFamily="18"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ln w="9525" cap="rnd" cmpd="sng" algn="ctr">
                    <a:solidFill>
                      <a:srgbClr val="595959"/>
                    </a:solidFill>
                    <a:prstDash val="solid"/>
                    <a:bevel/>
                  </a:ln>
                  <a:solidFill>
                    <a:srgbClr val="FFFFFF"/>
                  </a:solidFill>
                  <a:effectLst/>
                  <a:latin typeface="Bernard MT Condensed" panose="02050806060905020404" pitchFamily="18" charset="0"/>
                  <a:ea typeface="Times New Roman" panose="02020603050405020304" pitchFamily="18" charset="0"/>
                  <a:cs typeface="Times New Roman" panose="02020603050405020304" pitchFamily="18" charset="0"/>
                </a:rPr>
                <a:t>Helping Young People Reclaim Their Lives And</a:t>
              </a:r>
            </a:p>
            <a:p>
              <a:pPr marL="0" marR="0" algn="ctr">
                <a:spcBef>
                  <a:spcPts val="0"/>
                </a:spcBef>
                <a:spcAft>
                  <a:spcPts val="0"/>
                </a:spcAft>
              </a:pPr>
              <a:r>
                <a:rPr lang="en-US" sz="9000" dirty="0" smtClean="0">
                  <a:ln w="9525" cap="rnd" cmpd="sng" algn="ctr">
                    <a:solidFill>
                      <a:srgbClr val="595959"/>
                    </a:solidFill>
                    <a:prstDash val="solid"/>
                    <a:bevel/>
                  </a:ln>
                  <a:solidFill>
                    <a:srgbClr val="FFFFFF"/>
                  </a:solidFill>
                  <a:effectLst/>
                  <a:latin typeface="Chiller" panose="04020404031007020602" pitchFamily="82" charset="0"/>
                  <a:ea typeface="Times New Roman" panose="02020603050405020304" pitchFamily="18" charset="0"/>
                  <a:cs typeface="Times New Roman" panose="02020603050405020304" pitchFamily="18" charset="0"/>
                </a:rPr>
                <a:t>THRIVE</a:t>
              </a:r>
              <a:endParaRPr lang="en-US" sz="1100" dirty="0" smtClean="0">
                <a:effectLst/>
                <a:latin typeface="Chiller" panose="04020404031007020602" pitchFamily="82"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800" dirty="0" smtClean="0">
                  <a:ln w="9525" cap="rnd" cmpd="sng" algn="ctr">
                    <a:solidFill>
                      <a:srgbClr val="595959"/>
                    </a:solidFill>
                    <a:prstDash val="solid"/>
                    <a:bevel/>
                  </a:ln>
                  <a:solidFill>
                    <a:srgbClr val="FFFFFF"/>
                  </a:solidFill>
                  <a:effectLst/>
                  <a:latin typeface="Bernard MT Condensed" panose="02050806060905020404" pitchFamily="18" charset="0"/>
                  <a:ea typeface="Times New Roman" panose="02020603050405020304" pitchFamily="18" charset="0"/>
                  <a:cs typeface="Times New Roman" panose="02020603050405020304" pitchFamily="18" charset="0"/>
                </a:rPr>
                <a:t>rather </a:t>
              </a:r>
              <a:r>
                <a:rPr lang="en-US" sz="2800" dirty="0">
                  <a:ln w="9525" cap="rnd" cmpd="sng" algn="ctr">
                    <a:solidFill>
                      <a:srgbClr val="595959"/>
                    </a:solidFill>
                    <a:prstDash val="solid"/>
                    <a:bevel/>
                  </a:ln>
                  <a:solidFill>
                    <a:srgbClr val="FFFFFF"/>
                  </a:solidFill>
                  <a:effectLst/>
                  <a:latin typeface="Bernard MT Condensed" panose="02050806060905020404" pitchFamily="18" charset="0"/>
                  <a:ea typeface="Times New Roman" panose="02020603050405020304" pitchFamily="18" charset="0"/>
                  <a:cs typeface="Times New Roman" panose="02020603050405020304" pitchFamily="18" charset="0"/>
                </a:rPr>
                <a:t>than merely </a:t>
              </a:r>
              <a:r>
                <a:rPr lang="en-US" sz="2800" dirty="0" smtClean="0">
                  <a:ln w="9525" cap="rnd" cmpd="sng" algn="ctr">
                    <a:solidFill>
                      <a:srgbClr val="595959"/>
                    </a:solidFill>
                    <a:prstDash val="solid"/>
                    <a:bevel/>
                  </a:ln>
                  <a:solidFill>
                    <a:srgbClr val="FFFFFF"/>
                  </a:solidFill>
                  <a:effectLst/>
                  <a:latin typeface="Bernard MT Condensed" panose="02050806060905020404" pitchFamily="18" charset="0"/>
                  <a:ea typeface="Times New Roman" panose="02020603050405020304" pitchFamily="18" charset="0"/>
                  <a:cs typeface="Times New Roman" panose="02020603050405020304" pitchFamily="18" charset="0"/>
                </a:rPr>
                <a:t>survive</a:t>
              </a:r>
              <a:endParaRPr lang="en-US" sz="1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3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ln w="9525" cap="rnd" cmpd="sng" algn="ctr">
                    <a:solidFill>
                      <a:srgbClr val="000000"/>
                    </a:solidFill>
                    <a:prstDash val="solid"/>
                    <a:bevel/>
                  </a:ln>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10" name="Text Box 10"/>
            <p:cNvSpPr txBox="1"/>
            <p:nvPr/>
          </p:nvSpPr>
          <p:spPr>
            <a:xfrm>
              <a:off x="613966" y="5803377"/>
              <a:ext cx="4848621" cy="630257"/>
            </a:xfrm>
            <a:prstGeom prst="rect">
              <a:avLst/>
            </a:prstGeom>
            <a:noFill/>
            <a:ln w="3810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2200" b="1" dirty="0">
                  <a:solidFill>
                    <a:srgbClr val="FFFFFF"/>
                  </a:solidFill>
                  <a:effectLst/>
                  <a:latin typeface="Chiller" panose="04020404031007020602" pitchFamily="82" charset="0"/>
                  <a:ea typeface="Calibri" panose="020F0502020204030204" pitchFamily="34" charset="0"/>
                  <a:cs typeface="Times New Roman" panose="02020603050405020304" pitchFamily="18" charset="0"/>
                </a:rPr>
                <a:t>For more information visit: www.cottonwoodtreatment.com</a:t>
              </a:r>
              <a:endParaRPr lang="en-US" sz="1100"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777332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5195152" y="2016294"/>
            <a:ext cx="5838477" cy="2737919"/>
          </a:xfrm>
          <a:prstGeom prst="rect">
            <a:avLst/>
          </a:prstGeom>
        </p:spPr>
      </p:pic>
      <p:sp>
        <p:nvSpPr>
          <p:cNvPr id="6" name="Text Placeholder 5"/>
          <p:cNvSpPr>
            <a:spLocks noGrp="1"/>
          </p:cNvSpPr>
          <p:nvPr>
            <p:ph type="body" sz="half" idx="2"/>
          </p:nvPr>
        </p:nvSpPr>
        <p:spPr>
          <a:xfrm>
            <a:off x="1349298" y="901521"/>
            <a:ext cx="3590692" cy="4967467"/>
          </a:xfrm>
        </p:spPr>
        <p:txBody>
          <a:bodyPr/>
          <a:lstStyle/>
          <a:p>
            <a:pPr algn="ctr">
              <a:lnSpc>
                <a:spcPct val="115000"/>
              </a:lnSpc>
              <a:spcBef>
                <a:spcPts val="0"/>
              </a:spcBef>
            </a:pPr>
            <a:r>
              <a:rPr lang="en-US" sz="3600" dirty="0" smtClean="0">
                <a:solidFill>
                  <a:srgbClr val="6AA84F"/>
                </a:solidFill>
                <a:effectLst/>
                <a:ea typeface="Verdana" panose="020B0604030504040204" pitchFamily="34" charset="0"/>
                <a:cs typeface="Verdana" panose="020B0604030504040204" pitchFamily="34" charset="0"/>
              </a:rPr>
              <a:t>Cottonwood Treatment </a:t>
            </a:r>
            <a:endParaRPr lang="en-US" sz="1400" dirty="0" smtClean="0">
              <a:solidFill>
                <a:srgbClr val="000000"/>
              </a:solidFill>
              <a:effectLst/>
              <a:ea typeface="Arial" panose="020B0604020202020204" pitchFamily="34" charset="0"/>
            </a:endParaRPr>
          </a:p>
          <a:p>
            <a:pPr algn="ctr">
              <a:lnSpc>
                <a:spcPct val="115000"/>
              </a:lnSpc>
              <a:spcBef>
                <a:spcPts val="0"/>
              </a:spcBef>
            </a:pPr>
            <a:r>
              <a:rPr lang="en-US" sz="3600" dirty="0" smtClean="0">
                <a:solidFill>
                  <a:srgbClr val="6AA84F"/>
                </a:solidFill>
                <a:effectLst/>
                <a:ea typeface="Verdana" panose="020B0604030504040204" pitchFamily="34" charset="0"/>
                <a:cs typeface="Verdana" panose="020B0604030504040204" pitchFamily="34" charset="0"/>
              </a:rPr>
              <a:t>Center</a:t>
            </a:r>
            <a:endParaRPr lang="en-US" sz="1400" dirty="0" smtClean="0">
              <a:solidFill>
                <a:srgbClr val="000000"/>
              </a:solidFill>
              <a:effectLst/>
              <a:ea typeface="Arial" panose="020B0604020202020204" pitchFamily="34" charset="0"/>
            </a:endParaRPr>
          </a:p>
          <a:p>
            <a:pPr algn="ctr">
              <a:lnSpc>
                <a:spcPct val="115000"/>
              </a:lnSpc>
              <a:spcBef>
                <a:spcPts val="0"/>
              </a:spcBef>
            </a:pPr>
            <a:r>
              <a:rPr lang="en-US" sz="1400" dirty="0" smtClean="0">
                <a:solidFill>
                  <a:srgbClr val="000000"/>
                </a:solidFill>
                <a:effectLst/>
                <a:ea typeface="Arial" panose="020B0604020202020204" pitchFamily="34" charset="0"/>
              </a:rPr>
              <a:t> </a:t>
            </a:r>
          </a:p>
          <a:p>
            <a:pPr algn="ctr">
              <a:lnSpc>
                <a:spcPct val="115000"/>
              </a:lnSpc>
              <a:spcBef>
                <a:spcPts val="0"/>
              </a:spcBef>
            </a:pPr>
            <a:r>
              <a:rPr lang="en-US" sz="3600" dirty="0" smtClean="0">
                <a:solidFill>
                  <a:srgbClr val="6AA84F"/>
                </a:solidFill>
                <a:effectLst/>
                <a:ea typeface="Verdana" panose="020B0604030504040204" pitchFamily="34" charset="0"/>
                <a:cs typeface="Verdana" panose="020B0604030504040204" pitchFamily="34" charset="0"/>
              </a:rPr>
              <a:t>A Safe Place</a:t>
            </a:r>
            <a:endParaRPr lang="en-US" sz="1400" dirty="0" smtClean="0">
              <a:solidFill>
                <a:srgbClr val="000000"/>
              </a:solidFill>
              <a:effectLst/>
              <a:ea typeface="Arial" panose="020B0604020202020204" pitchFamily="34" charset="0"/>
            </a:endParaRPr>
          </a:p>
          <a:p>
            <a:pPr>
              <a:lnSpc>
                <a:spcPct val="115000"/>
              </a:lnSpc>
              <a:spcBef>
                <a:spcPts val="0"/>
              </a:spcBef>
            </a:pPr>
            <a:r>
              <a:rPr lang="en-US" sz="1400" dirty="0" smtClean="0">
                <a:solidFill>
                  <a:srgbClr val="000000"/>
                </a:solidFill>
                <a:effectLst/>
                <a:ea typeface="Arial" panose="020B0604020202020204" pitchFamily="34" charset="0"/>
              </a:rPr>
              <a:t> </a:t>
            </a:r>
          </a:p>
          <a:p>
            <a:pPr algn="ctr">
              <a:lnSpc>
                <a:spcPct val="115000"/>
              </a:lnSpc>
              <a:spcBef>
                <a:spcPts val="0"/>
              </a:spcBef>
            </a:pPr>
            <a:r>
              <a:rPr lang="en-US" sz="3600" dirty="0" smtClean="0">
                <a:solidFill>
                  <a:srgbClr val="6AA84F"/>
                </a:solidFill>
                <a:effectLst/>
                <a:ea typeface="Verdana" panose="020B0604030504040204" pitchFamily="34" charset="0"/>
                <a:cs typeface="Verdana" panose="020B0604030504040204" pitchFamily="34" charset="0"/>
              </a:rPr>
              <a:t>For You To Learn </a:t>
            </a:r>
            <a:endParaRPr lang="en-US" sz="1400" dirty="0" smtClean="0">
              <a:solidFill>
                <a:srgbClr val="000000"/>
              </a:solidFill>
              <a:effectLst/>
              <a:ea typeface="Arial" panose="020B0604020202020204" pitchFamily="34" charset="0"/>
            </a:endParaRPr>
          </a:p>
          <a:p>
            <a:endParaRPr lang="en-US" dirty="0"/>
          </a:p>
        </p:txBody>
      </p:sp>
    </p:spTree>
    <p:extLst>
      <p:ext uri="{BB962C8B-B14F-4D97-AF65-F5344CB8AC3E}">
        <p14:creationId xmlns:p14="http://schemas.microsoft.com/office/powerpoint/2010/main" val="4008509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2503768" y="-2830232"/>
            <a:ext cx="7184463" cy="12192003"/>
          </a:xfrm>
          <a:prstGeom prst="rect">
            <a:avLst/>
          </a:prstGeom>
        </p:spPr>
      </p:pic>
      <p:sp>
        <p:nvSpPr>
          <p:cNvPr id="4" name="Rectangle 3"/>
          <p:cNvSpPr/>
          <p:nvPr/>
        </p:nvSpPr>
        <p:spPr>
          <a:xfrm rot="20466652">
            <a:off x="-179562" y="609008"/>
            <a:ext cx="3915945"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Commentary</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Text Box 36"/>
          <p:cNvSpPr txBox="1"/>
          <p:nvPr/>
        </p:nvSpPr>
        <p:spPr>
          <a:xfrm rot="642751">
            <a:off x="3144988" y="446296"/>
            <a:ext cx="8365658" cy="5447972"/>
          </a:xfrm>
          <a:prstGeom prst="rect">
            <a:avLst/>
          </a:prstGeom>
          <a:gradFill flip="none" rotWithShape="1">
            <a:gsLst>
              <a:gs pos="0">
                <a:schemeClr val="lt2">
                  <a:tint val="90000"/>
                  <a:satMod val="92000"/>
                  <a:lumMod val="120000"/>
                </a:schemeClr>
              </a:gs>
              <a:gs pos="100000">
                <a:schemeClr val="lt2">
                  <a:shade val="98000"/>
                  <a:satMod val="120000"/>
                  <a:lumMod val="98000"/>
                </a:schemeClr>
              </a:gs>
            </a:gsLst>
            <a:path path="circle">
              <a:fillToRect r="100000" b="100000"/>
            </a:path>
            <a:tileRect l="-100000" t="-100000"/>
          </a:gradFill>
          <a:ln w="6350">
            <a:noFill/>
          </a:ln>
          <a:effectLst/>
        </p:spPr>
        <p:style>
          <a:lnRef idx="0">
            <a:schemeClr val="accent1"/>
          </a:lnRef>
          <a:fillRef idx="1003">
            <a:schemeClr val="lt2"/>
          </a:fillRef>
          <a:effectRef idx="0">
            <a:schemeClr val="accent1"/>
          </a:effectRef>
          <a:fontRef idx="minor">
            <a:schemeClr val="dk1"/>
          </a:fontRef>
        </p:style>
        <p:txBody>
          <a:bodyPr rot="0" spcFirstLastPara="0" vert="horz" wrap="square" lIns="182880" tIns="182880" rIns="182880" bIns="182880" numCol="1" spcCol="0" rtlCol="0" fromWordArt="0" anchor="t" anchorCtr="0" forceAA="0" compatLnSpc="1">
            <a:prstTxWarp prst="textNoShape">
              <a:avLst/>
            </a:prstTxWarp>
            <a:noAutofit/>
          </a:bodyPr>
          <a:lstStyle/>
          <a:p>
            <a:pPr marL="0" marR="0" algn="just">
              <a:lnSpc>
                <a:spcPct val="115000"/>
              </a:lnSpc>
              <a:spcBef>
                <a:spcPts val="600"/>
              </a:spcBef>
              <a:spcAft>
                <a:spcPts val="800"/>
              </a:spcAft>
            </a:pPr>
            <a:r>
              <a:rPr lang="en-US" sz="1400" dirty="0">
                <a:solidFill>
                  <a:srgbClr val="323E4F"/>
                </a:solidFill>
                <a:effectLst/>
                <a:latin typeface="Arial Narrow" panose="020B0606020202030204" pitchFamily="34" charset="0"/>
                <a:ea typeface="Calibri" panose="020F0502020204030204" pitchFamily="34" charset="0"/>
                <a:cs typeface="Times New Roman" panose="02020603050405020304" pitchFamily="18" charset="0"/>
              </a:rPr>
              <a:t>Adolescent behavior is a process in the body’s chemical development that on most levels, are clearly a result of change in the brains chemistry. These behaviors may include (but are not limited too) attention, motivation and risk-taking behavior.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600"/>
              </a:spcBef>
              <a:spcAft>
                <a:spcPts val="800"/>
              </a:spcAft>
            </a:pPr>
            <a:r>
              <a:rPr lang="en-US" sz="1400" dirty="0">
                <a:solidFill>
                  <a:srgbClr val="323E4F"/>
                </a:solidFill>
                <a:effectLst/>
                <a:latin typeface="Arial Narrow" panose="020B0606020202030204" pitchFamily="34" charset="0"/>
                <a:ea typeface="Calibri" panose="020F0502020204030204" pitchFamily="34" charset="0"/>
                <a:cs typeface="Times New Roman" panose="02020603050405020304" pitchFamily="18" charset="0"/>
              </a:rPr>
              <a:t>It is frequently misinterpreted for a child who is been diagnosed with a behavioral disorder is considered “bad”; moreover, parents are often blamed for their child’s behavior. However, behavioral disorders are medically diagnosed disorders that can affect many children. Fortunately, science and medical research has developed ways to diagnose, treat and manage behavioral disorders. Behavior treatment centers have proven to help with this process.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600"/>
              </a:spcBef>
              <a:spcAft>
                <a:spcPts val="800"/>
              </a:spcAft>
            </a:pPr>
            <a:r>
              <a:rPr lang="en-US" sz="1400" dirty="0">
                <a:solidFill>
                  <a:srgbClr val="323E4F"/>
                </a:solidFill>
                <a:effectLst/>
                <a:latin typeface="Arial Narrow" panose="020B0606020202030204" pitchFamily="34" charset="0"/>
                <a:ea typeface="Calibri" panose="020F0502020204030204" pitchFamily="34" charset="0"/>
                <a:cs typeface="Times New Roman" panose="02020603050405020304" pitchFamily="18" charset="0"/>
              </a:rPr>
              <a:t>If you are an adult or adolescent, who is struggling with academic, emotional, behavioral and/or legal problems Cottonwood Treatment Community may have your answers.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15000"/>
              </a:lnSpc>
              <a:spcBef>
                <a:spcPts val="600"/>
              </a:spcBef>
              <a:spcAft>
                <a:spcPts val="800"/>
              </a:spcAft>
            </a:pPr>
            <a:r>
              <a:rPr lang="en-US" sz="1400" dirty="0">
                <a:solidFill>
                  <a:srgbClr val="323E4F"/>
                </a:solidFill>
                <a:effectLst/>
                <a:latin typeface="Arial Narrow" panose="020B0606020202030204" pitchFamily="34" charset="0"/>
                <a:ea typeface="Calibri" panose="020F0502020204030204" pitchFamily="34" charset="0"/>
                <a:cs typeface="Times New Roman" panose="02020603050405020304" pitchFamily="18" charset="0"/>
              </a:rPr>
              <a:t>Services provided to males and females between the ages of 12 and 17, and to those 18 to 21 who qualify within specific legal parameters.</a:t>
            </a:r>
          </a:p>
          <a:p>
            <a:pPr marL="0" marR="0" algn="just">
              <a:lnSpc>
                <a:spcPct val="115000"/>
              </a:lnSpc>
              <a:spcBef>
                <a:spcPts val="600"/>
              </a:spcBef>
              <a:spcAft>
                <a:spcPts val="800"/>
              </a:spcAft>
            </a:pPr>
            <a:r>
              <a:rPr lang="en-US" sz="1400" dirty="0">
                <a:solidFill>
                  <a:srgbClr val="323E4F"/>
                </a:solidFill>
                <a:effectLst/>
                <a:latin typeface="Arial Narrow" panose="020B0606020202030204" pitchFamily="34" charset="0"/>
                <a:ea typeface="Calibri" panose="020F0502020204030204" pitchFamily="34" charset="0"/>
                <a:cs typeface="Times New Roman" panose="02020603050405020304" pitchFamily="18" charset="0"/>
              </a:rPr>
              <a:t>Cottonwood Treatment Community is a residential treatment community for adolescents who may struggle with impulse control disorders, fetal alcohol spectrum disorders, mental health disorders, behavioral problems, learning disabilities and developmental delays, and family discord.  Our programs envisions meeting the needs of both the resident and the resident’s family.  This family central care philosophy is reflective of Cottonwood Treatment Community strongly feels that the needs of family are integral to and associated with the needs of the resident.</a:t>
            </a:r>
          </a:p>
          <a:p>
            <a:pPr marL="0" marR="0" algn="just">
              <a:lnSpc>
                <a:spcPct val="115000"/>
              </a:lnSpc>
              <a:spcBef>
                <a:spcPts val="600"/>
              </a:spcBef>
              <a:spcAft>
                <a:spcPts val="800"/>
              </a:spcAft>
            </a:pPr>
            <a:r>
              <a:rPr lang="en-US" sz="1400" dirty="0">
                <a:solidFill>
                  <a:srgbClr val="323E4F"/>
                </a:solidFill>
                <a:effectLst/>
                <a:latin typeface="Arial Narrow" panose="020B0606020202030204" pitchFamily="34" charset="0"/>
                <a:ea typeface="Calibri" panose="020F0502020204030204" pitchFamily="34" charset="0"/>
                <a:cs typeface="Times New Roman" panose="02020603050405020304" pitchFamily="18" charset="0"/>
              </a:rPr>
              <a:t>If you feel that you are in need of our services, we invite you to a free, confidential, no obligation phone call. We will guide you through the simple referral process and can set up a tour of our treatment center for you and your family.</a:t>
            </a:r>
          </a:p>
          <a:p>
            <a:pPr marL="0" marR="0" algn="r">
              <a:lnSpc>
                <a:spcPct val="150000"/>
              </a:lnSpc>
              <a:spcBef>
                <a:spcPts val="600"/>
              </a:spcBef>
              <a:spcAft>
                <a:spcPts val="600"/>
              </a:spcAft>
            </a:pPr>
            <a:r>
              <a:rPr lang="en-US" sz="900"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5324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5910" y="-864"/>
            <a:ext cx="11964473" cy="6859728"/>
          </a:xfrm>
          <a:prstGeom prst="rect">
            <a:avLst/>
          </a:prstGeom>
        </p:spPr>
      </p:pic>
    </p:spTree>
    <p:extLst>
      <p:ext uri="{BB962C8B-B14F-4D97-AF65-F5344CB8AC3E}">
        <p14:creationId xmlns:p14="http://schemas.microsoft.com/office/powerpoint/2010/main" val="3826817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6762"/>
            <a:ext cx="12192000" cy="6911523"/>
          </a:xfrm>
          <a:prstGeom prst="rect">
            <a:avLst/>
          </a:prstGeom>
        </p:spPr>
      </p:pic>
    </p:spTree>
    <p:extLst>
      <p:ext uri="{BB962C8B-B14F-4D97-AF65-F5344CB8AC3E}">
        <p14:creationId xmlns:p14="http://schemas.microsoft.com/office/powerpoint/2010/main" val="265268495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33</TotalTime>
  <Words>319</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vt:i4>
      </vt:variant>
    </vt:vector>
  </HeadingPairs>
  <TitlesOfParts>
    <vt:vector size="16" baseType="lpstr">
      <vt:lpstr>Arial</vt:lpstr>
      <vt:lpstr>Arial Narrow</vt:lpstr>
      <vt:lpstr>Bernard MT Condensed</vt:lpstr>
      <vt:lpstr>Calibri</vt:lpstr>
      <vt:lpstr>Calibri Light</vt:lpstr>
      <vt:lpstr>Chiller</vt:lpstr>
      <vt:lpstr>Garamond</vt:lpstr>
      <vt:lpstr>Times New Roman</vt:lpstr>
      <vt:lpstr>Verdana</vt:lpstr>
      <vt:lpstr>Office Theme</vt:lpstr>
      <vt:lpstr>Organic</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Christison, Sheena</dc:creator>
  <cp:lastModifiedBy>Christison, Sheena</cp:lastModifiedBy>
  <cp:revision>4</cp:revision>
  <dcterms:created xsi:type="dcterms:W3CDTF">2013-04-30T19:48:38Z</dcterms:created>
  <dcterms:modified xsi:type="dcterms:W3CDTF">2013-04-30T20:21:40Z</dcterms:modified>
</cp:coreProperties>
</file>